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56" r:id="rId3"/>
    <p:sldId id="280" r:id="rId4"/>
    <p:sldId id="257" r:id="rId5"/>
    <p:sldId id="258" r:id="rId6"/>
    <p:sldId id="268" r:id="rId7"/>
    <p:sldId id="267" r:id="rId8"/>
    <p:sldId id="266" r:id="rId9"/>
    <p:sldId id="265" r:id="rId10"/>
    <p:sldId id="264" r:id="rId11"/>
    <p:sldId id="263" r:id="rId12"/>
    <p:sldId id="262" r:id="rId13"/>
    <p:sldId id="259" r:id="rId14"/>
    <p:sldId id="272" r:id="rId15"/>
    <p:sldId id="271" r:id="rId16"/>
    <p:sldId id="270" r:id="rId17"/>
    <p:sldId id="261" r:id="rId18"/>
    <p:sldId id="274" r:id="rId19"/>
    <p:sldId id="269" r:id="rId20"/>
    <p:sldId id="279" r:id="rId21"/>
    <p:sldId id="278" r:id="rId22"/>
    <p:sldId id="277" r:id="rId23"/>
    <p:sldId id="273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B6676-63D0-5EB3-6B0E-A52635ABF8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4A3ADE-52CC-A352-6137-B16F5228FA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5FEDED-F0C7-AE7F-8A71-3EC2A8850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7D278-C559-4491-A16B-8CD3A724B95D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0A8F30-B0EA-37E0-6DE6-D160801FB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01D9D-85FE-5902-97FD-77715EF73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BEC74-28F8-40BC-9276-D097339A18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76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CA5DD-FD4F-312A-8F60-403F2DA84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42F48-DE61-85EE-E055-99D2B8EE74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00AC05-EBE4-3763-00BB-748911075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7D278-C559-4491-A16B-8CD3A724B95D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332485-EB3D-2269-0A6D-37A813622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F69826-64D1-2A04-5882-EFD306692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BEC74-28F8-40BC-9276-D097339A18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477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E6FC1-C05C-64B6-3D5A-04797D5BB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F4F4C-BED5-6991-61A9-9B602B55FE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559669-66CC-5D19-1888-C16DA95C9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7D278-C559-4491-A16B-8CD3A724B95D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9E9FD-FD3A-51E2-C851-EF62C7646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DCE83D-8F00-7931-DE34-B5F28B3C4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BEC74-28F8-40BC-9276-D097339A18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386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8274A-BDAF-C7B4-AE67-E6D8D3EF4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66547-AB77-A58E-C6CF-90AF455C72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220209-B3AD-A0A3-DB73-16E8696E29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5154D9-8DB1-9DF0-3F3E-403A63F76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7D278-C559-4491-A16B-8CD3A724B95D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69F505-F1C4-2E0D-166D-0DDECB8BB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46407C-A407-53F7-D955-1F8235D73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BEC74-28F8-40BC-9276-D097339A18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8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C02EC-CDC5-C732-73F6-363103084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98A821-F778-8A8C-0E79-AFCD637697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6DE823-DD98-7C62-26AF-DC8620B199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13D99-AFB0-B5E4-8115-406C4D243B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CEA346-3488-4296-3C4D-10D099118E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A5815E-5DA3-C1A0-3007-D404B8068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7D278-C559-4491-A16B-8CD3A724B95D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E6136B-0D26-11D7-871B-F9E24619C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58718A-5523-B218-17CE-CA9BC61FA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BEC74-28F8-40BC-9276-D097339A18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241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7ED8D-1DF4-D002-5AC4-778CCE57C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F19E4F-92DD-A3DE-914B-6C9EE9635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7D278-C559-4491-A16B-8CD3A724B95D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5FADD0-84C9-9F7F-3C9E-4829D53C9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C3FB43-1E5B-E1EC-B15B-F9FD0935B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BEC74-28F8-40BC-9276-D097339A18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634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A86C99-2545-C73C-B7EA-04579AA98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7D278-C559-4491-A16B-8CD3A724B95D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E46532-9A9A-1033-BF68-178296C6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CF5ED1-F7CA-3C8F-A635-113494584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BEC74-28F8-40BC-9276-D097339A18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371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10FA5-2FA5-9774-1DA9-348663C8C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03263-2604-5543-0C35-3A72FBDD4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54BA3B-FD16-BD6D-79AC-008482E3B9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654425-C3B2-30D8-D4E2-00DA70635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7D278-C559-4491-A16B-8CD3A724B95D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ABA51-158A-86A3-7CCF-CFCC93EB1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96902C-D9CB-3E3D-B209-6DADA1A8B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BEC74-28F8-40BC-9276-D097339A18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384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13EE9-C79E-AE61-441F-A28EE4D64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507542-0D52-4725-07C8-BF4D59438A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428BC-893D-7BD1-E268-099F3DB23C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8D5099-FF04-5E69-B581-B07ACAE99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7D278-C559-4491-A16B-8CD3A724B95D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43CA03-786C-E4E7-31E3-5AF84189B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F33CA2-0552-E325-85A3-796F58D77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BEC74-28F8-40BC-9276-D097339A18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41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C6773-ABD8-DB48-2A78-F3390388B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ED41F1-B04D-ED69-2934-48F7E8BDF3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6E14A0-7883-5D56-9B36-8B890BC1A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7D278-C559-4491-A16B-8CD3A724B95D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A5BBF-E15F-D1D4-65B8-8136743F6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07A441-A442-6BA6-E0CA-169A1FDEB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BEC74-28F8-40BC-9276-D097339A18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823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83456E-C62E-05ED-D063-265954C08F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522988-17D8-8B1E-1F41-F2480E4D8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978E77-77F8-DE34-52E4-E30DAC081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7D278-C559-4491-A16B-8CD3A724B95D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04F31-7F4A-FB68-D6C5-0296CF87A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5ED416-007E-5897-B828-FD19FA9E4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BEC74-28F8-40BC-9276-D097339A18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535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A52134-9708-0FE2-B858-62DB5BA54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091479-89A9-E89F-D216-893865AAFD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30DE86-E98E-4A97-FC9C-0EB2EC2E86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17D278-C559-4491-A16B-8CD3A724B95D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3DB12-B39F-EB69-1AE4-8F5698F01F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C76DB-5F7C-9828-F7B2-4533A2BC86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4BEC74-28F8-40BC-9276-D097339A18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918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 shot of a phone">
            <a:extLst>
              <a:ext uri="{FF2B5EF4-FFF2-40B4-BE49-F238E27FC236}">
                <a16:creationId xmlns:a16="http://schemas.microsoft.com/office/drawing/2014/main" id="{52951FE2-32B9-DF98-5CBC-CBCCE0AE82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697" y="0"/>
            <a:ext cx="48486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178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B4DC2-9F99-C73A-3E5D-4082BD6E66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 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69FC72-B765-6806-E3C6-8E0955A5A6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/>
              <a:t>Semiconductors</a:t>
            </a:r>
            <a:r>
              <a:rPr lang="ar-EG" sz="4400"/>
              <a:t> </a:t>
            </a:r>
            <a:r>
              <a:rPr lang="en-US" sz="4400" dirty="0"/>
              <a:t>&amp;</a:t>
            </a:r>
            <a:r>
              <a:rPr lang="ar-EG" sz="4400" dirty="0"/>
              <a:t> </a:t>
            </a:r>
            <a:r>
              <a:rPr lang="en-US" sz="4400" dirty="0"/>
              <a:t>Diodes</a:t>
            </a:r>
          </a:p>
        </p:txBody>
      </p:sp>
    </p:spTree>
    <p:extLst>
      <p:ext uri="{BB962C8B-B14F-4D97-AF65-F5344CB8AC3E}">
        <p14:creationId xmlns:p14="http://schemas.microsoft.com/office/powerpoint/2010/main" val="308131839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56984-B89C-1732-76E3-B70AD0819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Semiconductor</a:t>
            </a:r>
            <a:r>
              <a:rPr lang="ar-EG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&amp;</a:t>
            </a:r>
            <a:r>
              <a:rPr lang="ar-EG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Diodes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75863-747E-4E31-CDAE-6F7731863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523954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Semiconductor Materials: Ge, Si, and GaAs</a:t>
            </a:r>
          </a:p>
          <a:p>
            <a:r>
              <a:rPr lang="en-US" dirty="0"/>
              <a:t>Atomic Structure</a:t>
            </a:r>
          </a:p>
          <a:p>
            <a:r>
              <a:rPr lang="en-US" dirty="0"/>
              <a:t>Covalent Bonding</a:t>
            </a:r>
          </a:p>
          <a:p>
            <a:r>
              <a:rPr lang="en-US" dirty="0"/>
              <a:t>Energy Levels</a:t>
            </a:r>
          </a:p>
          <a:p>
            <a:r>
              <a:rPr lang="en-US" dirty="0"/>
              <a:t>n-Type and p-Type materials</a:t>
            </a:r>
          </a:p>
          <a:p>
            <a:r>
              <a:rPr lang="en-US" dirty="0"/>
              <a:t>Majority and Minority carriers</a:t>
            </a:r>
          </a:p>
          <a:p>
            <a:r>
              <a:rPr lang="en-US" dirty="0"/>
              <a:t>p-n Junctions</a:t>
            </a:r>
          </a:p>
          <a:p>
            <a:r>
              <a:rPr lang="en-US" dirty="0"/>
              <a:t>Diodes</a:t>
            </a:r>
          </a:p>
          <a:p>
            <a:r>
              <a:rPr lang="en-US" dirty="0"/>
              <a:t>Diode Operating Conditions</a:t>
            </a:r>
          </a:p>
          <a:p>
            <a:r>
              <a:rPr lang="en-US" dirty="0"/>
              <a:t>Actual Diode Characteristics</a:t>
            </a:r>
          </a:p>
          <a:p>
            <a:r>
              <a:rPr lang="en-US" dirty="0"/>
              <a:t>Diode equation</a:t>
            </a:r>
          </a:p>
        </p:txBody>
      </p:sp>
    </p:spTree>
    <p:extLst>
      <p:ext uri="{BB962C8B-B14F-4D97-AF65-F5344CB8AC3E}">
        <p14:creationId xmlns:p14="http://schemas.microsoft.com/office/powerpoint/2010/main" val="338021919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15CD3-2027-5E38-2165-E1A540D39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Semiconductor Materials: Ge, Si, and GaAs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94A7D-A389-682B-356C-8CD5B64B3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Semiconductors are a special class of elements having</a:t>
            </a:r>
            <a:r>
              <a:rPr lang="ar-EG" dirty="0"/>
              <a:t> </a:t>
            </a:r>
            <a:r>
              <a:rPr lang="en-US" dirty="0"/>
              <a:t>a</a:t>
            </a:r>
            <a:r>
              <a:rPr lang="ar-EG" dirty="0"/>
              <a:t> </a:t>
            </a:r>
            <a:r>
              <a:rPr lang="en-US" dirty="0"/>
              <a:t>conductivity between that of a good conductor and</a:t>
            </a:r>
            <a:r>
              <a:rPr lang="ar-EG" dirty="0"/>
              <a:t> </a:t>
            </a:r>
            <a:r>
              <a:rPr lang="en-US" dirty="0"/>
              <a:t>that of an insulator.</a:t>
            </a:r>
            <a:endParaRPr lang="ar-EG" dirty="0"/>
          </a:p>
          <a:p>
            <a:r>
              <a:rPr lang="en-US" dirty="0"/>
              <a:t> They fall into two classes : single crystal and compound· </a:t>
            </a:r>
            <a:endParaRPr lang="ar-EG" dirty="0"/>
          </a:p>
          <a:p>
            <a:r>
              <a:rPr lang="en-US" dirty="0"/>
              <a:t>Single crystal : Germanium (Ge) and silicon (Si).</a:t>
            </a:r>
            <a:endParaRPr lang="ar-EG" dirty="0"/>
          </a:p>
          <a:p>
            <a:r>
              <a:rPr lang="en-US" dirty="0"/>
              <a:t>Compound : gallium arsenide (GaAs),cadmium sulfide (</a:t>
            </a:r>
            <a:r>
              <a:rPr lang="en-US" dirty="0" err="1"/>
              <a:t>CdS</a:t>
            </a:r>
            <a:r>
              <a:rPr lang="en-US" dirty="0"/>
              <a:t>),gallium nitride (</a:t>
            </a:r>
            <a:r>
              <a:rPr lang="en-US" dirty="0" err="1"/>
              <a:t>GaN</a:t>
            </a:r>
            <a:r>
              <a:rPr lang="en-US" dirty="0"/>
              <a:t>),gallium arsenide phosphide (</a:t>
            </a:r>
            <a:r>
              <a:rPr lang="en-US" dirty="0" err="1"/>
              <a:t>GaAsP</a:t>
            </a:r>
            <a:r>
              <a:rPr lang="en-US" dirty="0"/>
              <a:t>)</a:t>
            </a:r>
            <a:endParaRPr lang="ar-EG" dirty="0"/>
          </a:p>
          <a:p>
            <a:endParaRPr lang="ar-EG" dirty="0"/>
          </a:p>
          <a:p>
            <a:r>
              <a:rPr lang="en-US" dirty="0"/>
              <a:t>The three semiconductors used most frequently in the</a:t>
            </a:r>
            <a:r>
              <a:rPr lang="ar-EG" dirty="0"/>
              <a:t> </a:t>
            </a:r>
            <a:r>
              <a:rPr lang="en-US" dirty="0"/>
              <a:t>construction of electronic devices are Ge, Si, and GaAs.</a:t>
            </a:r>
          </a:p>
        </p:txBody>
      </p:sp>
    </p:spTree>
    <p:extLst>
      <p:ext uri="{BB962C8B-B14F-4D97-AF65-F5344CB8AC3E}">
        <p14:creationId xmlns:p14="http://schemas.microsoft.com/office/powerpoint/2010/main" val="2037626278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4AA6C-39EE-40E3-ECFD-3652B9D52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Atomic Structure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D7BCF1-5A41-B5CC-093D-F6B6DE4226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1252" y="1416281"/>
            <a:ext cx="7424694" cy="4025437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B5CD7D0-9068-2E0C-9BCF-D5EE377F5301}"/>
              </a:ext>
            </a:extLst>
          </p:cNvPr>
          <p:cNvSpPr txBox="1"/>
          <p:nvPr/>
        </p:nvSpPr>
        <p:spPr>
          <a:xfrm>
            <a:off x="2684207" y="5560111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Valence electrons: electrons in the outermost shell.·</a:t>
            </a:r>
            <a:endParaRPr lang="ar-E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Atoms with four valence electrons are called tetravalent.</a:t>
            </a:r>
          </a:p>
        </p:txBody>
      </p:sp>
    </p:spTree>
    <p:extLst>
      <p:ext uri="{BB962C8B-B14F-4D97-AF65-F5344CB8AC3E}">
        <p14:creationId xmlns:p14="http://schemas.microsoft.com/office/powerpoint/2010/main" val="659872427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8D0A4-8FE1-C726-65A2-B334500A9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Atomic Structure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F68CE2F-8960-20B5-D8D6-7706E17113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89046" y="1579819"/>
            <a:ext cx="7417070" cy="404883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C8564A-22E8-DEAB-5DA4-8FFD68D2ABB2}"/>
              </a:ext>
            </a:extLst>
          </p:cNvPr>
          <p:cNvSpPr txBox="1"/>
          <p:nvPr/>
        </p:nvSpPr>
        <p:spPr>
          <a:xfrm>
            <a:off x="838200" y="5751460"/>
            <a:ext cx="10515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 Atoms with three valence electrons are called trivalent, and</a:t>
            </a:r>
            <a:r>
              <a:rPr lang="ar-EG" dirty="0"/>
              <a:t> </a:t>
            </a:r>
            <a:r>
              <a:rPr lang="en-US" dirty="0"/>
              <a:t>those with five are called pentavalent.</a:t>
            </a:r>
          </a:p>
        </p:txBody>
      </p:sp>
    </p:spTree>
    <p:extLst>
      <p:ext uri="{BB962C8B-B14F-4D97-AF65-F5344CB8AC3E}">
        <p14:creationId xmlns:p14="http://schemas.microsoft.com/office/powerpoint/2010/main" val="419780988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69656-A1D9-D19B-8658-CD05C2281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Covalent Bonding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18E1DA9-605F-82A5-FCA5-BBB8F88C18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22274" y="1461831"/>
            <a:ext cx="4147452" cy="435133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758732-3813-23D7-7936-CCB3DE113EF6}"/>
              </a:ext>
            </a:extLst>
          </p:cNvPr>
          <p:cNvSpPr txBox="1"/>
          <p:nvPr/>
        </p:nvSpPr>
        <p:spPr>
          <a:xfrm>
            <a:off x="742335" y="5973063"/>
            <a:ext cx="10515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This bonding of atoms, strengthened by the sharing of electrons</a:t>
            </a:r>
            <a:r>
              <a:rPr lang="ar-EG" dirty="0"/>
              <a:t> </a:t>
            </a:r>
            <a:r>
              <a:rPr lang="en-US" dirty="0"/>
              <a:t>,</a:t>
            </a:r>
            <a:r>
              <a:rPr lang="ar-EG" dirty="0"/>
              <a:t> </a:t>
            </a:r>
            <a:r>
              <a:rPr lang="en-US" dirty="0"/>
              <a:t>is called covalent bonding</a:t>
            </a:r>
          </a:p>
        </p:txBody>
      </p:sp>
    </p:spTree>
    <p:extLst>
      <p:ext uri="{BB962C8B-B14F-4D97-AF65-F5344CB8AC3E}">
        <p14:creationId xmlns:p14="http://schemas.microsoft.com/office/powerpoint/2010/main" val="4151080340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07D5E-67D1-E8A9-BC83-686B74440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8814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Covalent Bonding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4997616-66A2-E4B1-8DCC-8F7373FBF7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481496"/>
            <a:ext cx="4293704" cy="435133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9D12A4A-E7A5-F66D-6B5D-F433BEE3E4F6}"/>
              </a:ext>
            </a:extLst>
          </p:cNvPr>
          <p:cNvSpPr txBox="1"/>
          <p:nvPr/>
        </p:nvSpPr>
        <p:spPr>
          <a:xfrm>
            <a:off x="5899355" y="3190535"/>
            <a:ext cx="43851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There is sharing of</a:t>
            </a:r>
            <a:r>
              <a:rPr lang="ar-EG" dirty="0"/>
              <a:t> </a:t>
            </a:r>
            <a:r>
              <a:rPr lang="en-US" dirty="0"/>
              <a:t>electrons, five electrons</a:t>
            </a:r>
            <a:r>
              <a:rPr lang="ar-EG" dirty="0"/>
              <a:t> </a:t>
            </a:r>
            <a:r>
              <a:rPr lang="en-US" dirty="0"/>
              <a:t>provided by As atom and</a:t>
            </a:r>
            <a:r>
              <a:rPr lang="ar-EG" dirty="0"/>
              <a:t> </a:t>
            </a:r>
            <a:r>
              <a:rPr lang="en-US" dirty="0"/>
              <a:t>three by the Ga atom.</a:t>
            </a:r>
          </a:p>
        </p:txBody>
      </p:sp>
    </p:spTree>
    <p:extLst>
      <p:ext uri="{BB962C8B-B14F-4D97-AF65-F5344CB8AC3E}">
        <p14:creationId xmlns:p14="http://schemas.microsoft.com/office/powerpoint/2010/main" val="2942096800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2D802-8B50-CD45-2425-2A6A6DBC4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Energy Levels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6EE5C2-ADDD-573D-9B1D-DA5EBDA4F9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83891" y="2408576"/>
            <a:ext cx="6424217" cy="318543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06B8F9-A5EE-0778-BA94-6D7F0EED1565}"/>
              </a:ext>
            </a:extLst>
          </p:cNvPr>
          <p:cNvSpPr txBox="1"/>
          <p:nvPr/>
        </p:nvSpPr>
        <p:spPr>
          <a:xfrm>
            <a:off x="1022555" y="5665569"/>
            <a:ext cx="99699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farther an electron is from the nucleus, the higher is the</a:t>
            </a:r>
            <a:r>
              <a:rPr lang="ar-EG" dirty="0"/>
              <a:t> </a:t>
            </a:r>
            <a:r>
              <a:rPr lang="en-US" dirty="0"/>
              <a:t>energy state.</a:t>
            </a:r>
          </a:p>
        </p:txBody>
      </p:sp>
    </p:spTree>
    <p:extLst>
      <p:ext uri="{BB962C8B-B14F-4D97-AF65-F5344CB8AC3E}">
        <p14:creationId xmlns:p14="http://schemas.microsoft.com/office/powerpoint/2010/main" val="984217881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F5227-3A87-7A3B-C7BC-553E0FBBE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311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Energy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Levels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4800A67-9D86-D643-A24E-1869F87D51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9877" y="1258070"/>
            <a:ext cx="10515600" cy="424613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47FCE9D-B79E-7CE5-31E2-A6598E5C63A3}"/>
              </a:ext>
            </a:extLst>
          </p:cNvPr>
          <p:cNvSpPr txBox="1"/>
          <p:nvPr/>
        </p:nvSpPr>
        <p:spPr>
          <a:xfrm>
            <a:off x="324464" y="5596981"/>
            <a:ext cx="107466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An electron in the valence band of silicon must absorb more energy than</a:t>
            </a:r>
            <a:r>
              <a:rPr lang="ar-EG" dirty="0"/>
              <a:t> </a:t>
            </a:r>
            <a:r>
              <a:rPr lang="en-US" dirty="0"/>
              <a:t>one in the valence band of germanium to become a free carrier. [free</a:t>
            </a:r>
            <a:r>
              <a:rPr lang="ar-EG" dirty="0"/>
              <a:t> </a:t>
            </a:r>
            <a:r>
              <a:rPr lang="en-US" dirty="0"/>
              <a:t>carriers are free electrons due only to external causes such as applied</a:t>
            </a:r>
            <a:r>
              <a:rPr lang="ar-EG" dirty="0"/>
              <a:t> </a:t>
            </a:r>
            <a:r>
              <a:rPr lang="en-US" dirty="0"/>
              <a:t>electric fields established by voltage sources or potential difference.</a:t>
            </a:r>
          </a:p>
        </p:txBody>
      </p:sp>
    </p:spTree>
    <p:extLst>
      <p:ext uri="{BB962C8B-B14F-4D97-AF65-F5344CB8AC3E}">
        <p14:creationId xmlns:p14="http://schemas.microsoft.com/office/powerpoint/2010/main" val="1122370007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E61FE-A0E7-5168-4F76-967EB7F8D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n-Type and p-Type 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8A307-2C1E-5B10-1087-C78183456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7809"/>
            <a:ext cx="10515600" cy="4351338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n-Type Material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7CF25A-4917-ED43-0EC0-817BBCD8F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102" y="2340813"/>
            <a:ext cx="3667433" cy="37083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21B07A-7879-8B61-FD81-BAB927ADE804}"/>
              </a:ext>
            </a:extLst>
          </p:cNvPr>
          <p:cNvSpPr txBox="1"/>
          <p:nvPr/>
        </p:nvSpPr>
        <p:spPr>
          <a:xfrm>
            <a:off x="5604387" y="2851356"/>
            <a:ext cx="524059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n-Type materials are created by</a:t>
            </a:r>
            <a:r>
              <a:rPr lang="ar-EG" dirty="0"/>
              <a:t> </a:t>
            </a:r>
            <a:r>
              <a:rPr lang="en-US" dirty="0"/>
              <a:t>adding elements with five valence</a:t>
            </a:r>
            <a:r>
              <a:rPr lang="ar-EG" dirty="0"/>
              <a:t> </a:t>
            </a:r>
            <a:r>
              <a:rPr lang="en-US" dirty="0"/>
              <a:t>electrons such as antimony, arsenic</a:t>
            </a:r>
            <a:r>
              <a:rPr lang="ar-EG" dirty="0"/>
              <a:t> </a:t>
            </a:r>
            <a:r>
              <a:rPr lang="en-US" dirty="0"/>
              <a:t>,</a:t>
            </a:r>
            <a:r>
              <a:rPr lang="ar-EG" dirty="0"/>
              <a:t> </a:t>
            </a:r>
            <a:r>
              <a:rPr lang="en-US" dirty="0"/>
              <a:t>and phosphorous.</a:t>
            </a:r>
            <a:endParaRPr lang="ar-E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There is a fifth electron due to</a:t>
            </a:r>
            <a:r>
              <a:rPr lang="ar-EG" dirty="0"/>
              <a:t> </a:t>
            </a:r>
            <a:r>
              <a:rPr lang="en-US" dirty="0"/>
              <a:t>the (Sb) atom that is relatively free</a:t>
            </a:r>
            <a:r>
              <a:rPr lang="ar-EG" dirty="0"/>
              <a:t> </a:t>
            </a:r>
            <a:r>
              <a:rPr lang="en-US" dirty="0"/>
              <a:t>to move in the n-Type material.</a:t>
            </a:r>
            <a:endParaRPr lang="ar-E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atoms (in this case is</a:t>
            </a:r>
            <a:r>
              <a:rPr lang="ar-EG" dirty="0"/>
              <a:t> </a:t>
            </a:r>
            <a:r>
              <a:rPr lang="en-US" dirty="0"/>
              <a:t>antimony (Sb)) are called donor</a:t>
            </a:r>
            <a:r>
              <a:rPr lang="ar-EG" dirty="0"/>
              <a:t> </a:t>
            </a:r>
            <a:r>
              <a:rPr lang="en-US" dirty="0"/>
              <a:t>atoms.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B70C62-B57B-57AE-2FD9-E1B25CD22E21}"/>
              </a:ext>
            </a:extLst>
          </p:cNvPr>
          <p:cNvSpPr txBox="1"/>
          <p:nvPr/>
        </p:nvSpPr>
        <p:spPr>
          <a:xfrm>
            <a:off x="314633" y="622171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Doping with Sb, (antimony)</a:t>
            </a:r>
          </a:p>
        </p:txBody>
      </p:sp>
    </p:spTree>
    <p:extLst>
      <p:ext uri="{BB962C8B-B14F-4D97-AF65-F5344CB8AC3E}">
        <p14:creationId xmlns:p14="http://schemas.microsoft.com/office/powerpoint/2010/main" val="861069854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DD665-A981-583E-B4A4-6FAF6FBD9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n-Type and p-Type 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D10EA-448E-5F76-968F-3EF6B8642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n-Type Material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B59EF3-898E-0E25-75A3-005E70268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910" y="2262742"/>
            <a:ext cx="8005896" cy="35186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E057FE3-82E8-6E7E-4EDC-B86C023A78DD}"/>
              </a:ext>
            </a:extLst>
          </p:cNvPr>
          <p:cNvSpPr txBox="1"/>
          <p:nvPr/>
        </p:nvSpPr>
        <p:spPr>
          <a:xfrm>
            <a:off x="838200" y="5850235"/>
            <a:ext cx="10515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free electrons due to the added atoms have higher energy</a:t>
            </a:r>
            <a:r>
              <a:rPr lang="ar-EG" dirty="0"/>
              <a:t> </a:t>
            </a:r>
            <a:r>
              <a:rPr lang="en-US" dirty="0"/>
              <a:t>levels and require less energy to move to conduction band.</a:t>
            </a:r>
          </a:p>
        </p:txBody>
      </p:sp>
    </p:spTree>
    <p:extLst>
      <p:ext uri="{BB962C8B-B14F-4D97-AF65-F5344CB8AC3E}">
        <p14:creationId xmlns:p14="http://schemas.microsoft.com/office/powerpoint/2010/main" val="2451183584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CE1BF-2286-BDBB-85CA-64428EFFA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n-Type and p-Type 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90FCD8-A76D-5F4F-9721-0C2422BF1C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1328"/>
            <a:ext cx="3143865" cy="563614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p-Type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materials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C35F1A-4CEF-4E23-0CAE-258EF0993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56" y="2265742"/>
            <a:ext cx="4513006" cy="43550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5AE2E3B-8B2C-9753-8529-D8860B8D92B0}"/>
              </a:ext>
            </a:extLst>
          </p:cNvPr>
          <p:cNvSpPr txBox="1"/>
          <p:nvPr/>
        </p:nvSpPr>
        <p:spPr>
          <a:xfrm>
            <a:off x="4640827" y="1825625"/>
            <a:ext cx="6096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p-Type materials are created by</a:t>
            </a:r>
            <a:r>
              <a:rPr lang="ar-EG" dirty="0"/>
              <a:t> </a:t>
            </a:r>
            <a:r>
              <a:rPr lang="en-US" dirty="0"/>
              <a:t>adding atoms with three valence</a:t>
            </a:r>
            <a:r>
              <a:rPr lang="ar-EG" dirty="0"/>
              <a:t> </a:t>
            </a:r>
            <a:r>
              <a:rPr lang="en-US" dirty="0"/>
              <a:t>electrons such as boron, gallium, and</a:t>
            </a:r>
            <a:r>
              <a:rPr lang="ar-EG" dirty="0"/>
              <a:t> </a:t>
            </a:r>
            <a:r>
              <a:rPr lang="en-US" dirty="0"/>
              <a:t>indium.</a:t>
            </a:r>
            <a:endParaRPr lang="ar-E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</a:t>
            </a:r>
            <a:r>
              <a:rPr lang="ar-EG" dirty="0"/>
              <a:t> </a:t>
            </a:r>
            <a:r>
              <a:rPr lang="en-US" dirty="0"/>
              <a:t> this case, an insufficient</a:t>
            </a:r>
            <a:r>
              <a:rPr lang="ar-EG" dirty="0"/>
              <a:t> </a:t>
            </a:r>
            <a:r>
              <a:rPr lang="en-US" dirty="0"/>
              <a:t>number of electrons to complete the</a:t>
            </a:r>
            <a:r>
              <a:rPr lang="ar-EG" dirty="0"/>
              <a:t> </a:t>
            </a:r>
            <a:r>
              <a:rPr lang="en-US" dirty="0"/>
              <a:t>covalent bonds.</a:t>
            </a:r>
            <a:endParaRPr lang="ar-E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resulting vacancy is called a "hole" represented by small circle or</a:t>
            </a:r>
            <a:r>
              <a:rPr lang="ar-EG" dirty="0"/>
              <a:t> </a:t>
            </a:r>
            <a:r>
              <a:rPr lang="en-US" dirty="0"/>
              <a:t>plus sign indicating absence of a</a:t>
            </a:r>
            <a:r>
              <a:rPr lang="ar-EG" dirty="0"/>
              <a:t> </a:t>
            </a:r>
            <a:r>
              <a:rPr lang="en-US" dirty="0"/>
              <a:t>negative charge.</a:t>
            </a:r>
            <a:endParaRPr lang="ar-E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atoms (in this case boron(B))are called acceptor atoms.</a:t>
            </a:r>
          </a:p>
        </p:txBody>
      </p:sp>
    </p:spTree>
    <p:extLst>
      <p:ext uri="{BB962C8B-B14F-4D97-AF65-F5344CB8AC3E}">
        <p14:creationId xmlns:p14="http://schemas.microsoft.com/office/powerpoint/2010/main" val="1209298840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7DA62-859B-5A7C-9AF7-4C0847F18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4764" y="0"/>
            <a:ext cx="6742471" cy="824581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Majority and Minority carriers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A5861-9F1F-4C81-3905-FA51978B85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4558" y="824581"/>
            <a:ext cx="9062884" cy="2901845"/>
          </a:xfrm>
        </p:spPr>
        <p:txBody>
          <a:bodyPr>
            <a:normAutofit/>
          </a:bodyPr>
          <a:lstStyle/>
          <a:p>
            <a:r>
              <a:rPr lang="en-US" sz="2000" dirty="0"/>
              <a:t>Two currents through a diode:</a:t>
            </a:r>
            <a:endParaRPr lang="ar-EG" sz="2000" dirty="0"/>
          </a:p>
          <a:p>
            <a:pPr marL="0" indent="0" algn="ctr">
              <a:buNone/>
            </a:pPr>
            <a:r>
              <a:rPr lang="en-US" sz="2000" dirty="0"/>
              <a:t>Majority Carriers</a:t>
            </a:r>
            <a:endParaRPr lang="ar-EG" sz="2000" dirty="0"/>
          </a:p>
          <a:p>
            <a:r>
              <a:rPr lang="en-US" sz="2000" dirty="0"/>
              <a:t>The majority carriers in n-type materials are electrons.</a:t>
            </a:r>
            <a:endParaRPr lang="ar-EG" sz="2000" dirty="0"/>
          </a:p>
          <a:p>
            <a:r>
              <a:rPr lang="en-US" sz="2000" dirty="0"/>
              <a:t>The majority carriers in p-type materials are holes.</a:t>
            </a:r>
            <a:endParaRPr lang="ar-EG" sz="2000" dirty="0"/>
          </a:p>
          <a:p>
            <a:pPr marL="0" indent="0" algn="ctr">
              <a:buNone/>
            </a:pPr>
            <a:r>
              <a:rPr lang="en-US" sz="2000" dirty="0"/>
              <a:t>Minority Carriers</a:t>
            </a:r>
            <a:endParaRPr lang="ar-EG" sz="2000" dirty="0"/>
          </a:p>
          <a:p>
            <a:r>
              <a:rPr lang="en-US" sz="2000" dirty="0"/>
              <a:t>The minority carriers in n-type materials are holes.</a:t>
            </a:r>
            <a:endParaRPr lang="ar-EG" sz="2000" dirty="0"/>
          </a:p>
          <a:p>
            <a:r>
              <a:rPr lang="en-US" sz="2000" dirty="0"/>
              <a:t>The minority carriers in p-type materials are electrons.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531695-76CA-767C-7348-3E5D22B76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5771" y="3810162"/>
            <a:ext cx="6320458" cy="290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647138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D0606-A1F4-4277-1BFA-5386F2E22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p-n Junctions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DD47D-9E7C-8B42-8851-EF1E4F5D9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end of a silicon or germanium crystal can be doped as a p-type material and the other end as an n-type material.</a:t>
            </a:r>
            <a:endParaRPr lang="ar-EG" dirty="0"/>
          </a:p>
          <a:p>
            <a:endParaRPr lang="ar-EG" dirty="0"/>
          </a:p>
          <a:p>
            <a:endParaRPr lang="ar-EG" dirty="0"/>
          </a:p>
          <a:p>
            <a:r>
              <a:rPr lang="en-US" dirty="0"/>
              <a:t>The result is a p-n junction.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1D0BDD-244E-0EF8-BA7B-8A65FC9FB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5178" y="4472285"/>
            <a:ext cx="3261643" cy="92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361750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9EFC6-CE67-9AB7-E122-73608D09D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p-n Junctions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2C9D1-B901-F0BA-5B24-6280408F2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710" y="1690688"/>
            <a:ext cx="4579374" cy="4351338"/>
          </a:xfrm>
        </p:spPr>
        <p:txBody>
          <a:bodyPr>
            <a:normAutofit fontScale="85000" lnSpcReduction="10000"/>
          </a:bodyPr>
          <a:lstStyle/>
          <a:p>
            <a:r>
              <a:rPr lang="en-US" sz="2400" dirty="0"/>
              <a:t>At the p-n junction, the excess</a:t>
            </a:r>
            <a:r>
              <a:rPr lang="ar-EG" sz="2400" dirty="0"/>
              <a:t> </a:t>
            </a:r>
            <a:r>
              <a:rPr lang="en-US" sz="2400" dirty="0"/>
              <a:t>conduction-band electrons on then-type side are attracted to the</a:t>
            </a:r>
            <a:r>
              <a:rPr lang="ar-EG" sz="2400" dirty="0"/>
              <a:t> </a:t>
            </a:r>
            <a:r>
              <a:rPr lang="en-US" sz="2400" dirty="0"/>
              <a:t>valence-band holes on the p-type</a:t>
            </a:r>
            <a:r>
              <a:rPr lang="ar-EG" sz="2400" dirty="0"/>
              <a:t> </a:t>
            </a:r>
            <a:r>
              <a:rPr lang="en-US" sz="2400" dirty="0"/>
              <a:t>side.</a:t>
            </a:r>
            <a:endParaRPr lang="ar-EG" sz="2400" dirty="0"/>
          </a:p>
          <a:p>
            <a:endParaRPr lang="ar-EG" sz="2400" dirty="0"/>
          </a:p>
          <a:p>
            <a:r>
              <a:rPr lang="en-US" sz="2400" dirty="0"/>
              <a:t>The electrons in the n-type</a:t>
            </a:r>
            <a:r>
              <a:rPr lang="ar-EG" sz="2400" dirty="0"/>
              <a:t> </a:t>
            </a:r>
            <a:r>
              <a:rPr lang="en-US" sz="2400" dirty="0"/>
              <a:t>material migrate across the</a:t>
            </a:r>
            <a:r>
              <a:rPr lang="ar-EG" sz="2400" dirty="0"/>
              <a:t> </a:t>
            </a:r>
            <a:r>
              <a:rPr lang="en-US" sz="2400" dirty="0"/>
              <a:t>junction to the p-type material(electron flow).</a:t>
            </a:r>
            <a:endParaRPr lang="ar-EG" sz="2400" dirty="0"/>
          </a:p>
          <a:p>
            <a:endParaRPr lang="ar-EG" sz="2400" dirty="0"/>
          </a:p>
          <a:p>
            <a:r>
              <a:rPr lang="en-US" sz="2400" dirty="0"/>
              <a:t>The electron migration results in a</a:t>
            </a:r>
            <a:r>
              <a:rPr lang="ar-EG" sz="2400" dirty="0"/>
              <a:t> </a:t>
            </a:r>
            <a:r>
              <a:rPr lang="en-US" sz="2400" dirty="0"/>
              <a:t>negative charge on the p-type side</a:t>
            </a:r>
            <a:r>
              <a:rPr lang="ar-EG" sz="2400" dirty="0"/>
              <a:t> </a:t>
            </a:r>
            <a:r>
              <a:rPr lang="en-US" sz="2400" dirty="0"/>
              <a:t>of the junction and a positive</a:t>
            </a:r>
            <a:r>
              <a:rPr lang="ar-EG" sz="2400" dirty="0"/>
              <a:t> </a:t>
            </a:r>
            <a:r>
              <a:rPr lang="en-US" sz="2400" dirty="0"/>
              <a:t>charge on the n-type side of the</a:t>
            </a:r>
            <a:r>
              <a:rPr lang="ar-EG" sz="2400" dirty="0"/>
              <a:t> </a:t>
            </a:r>
            <a:r>
              <a:rPr lang="en-US" sz="2400" dirty="0"/>
              <a:t>junction.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72FAC4-8CF0-A852-4D2F-9F03832AA4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8765" y="1477834"/>
            <a:ext cx="5610939" cy="31065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35E47E-21C9-60D3-5F03-2F6E8005A03B}"/>
              </a:ext>
            </a:extLst>
          </p:cNvPr>
          <p:cNvSpPr txBox="1"/>
          <p:nvPr/>
        </p:nvSpPr>
        <p:spPr>
          <a:xfrm>
            <a:off x="6128765" y="4835256"/>
            <a:ext cx="44572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The result is the formation of</a:t>
            </a:r>
            <a:r>
              <a:rPr lang="ar-EG" b="1" dirty="0"/>
              <a:t> </a:t>
            </a:r>
            <a:r>
              <a:rPr lang="en-US" b="1" dirty="0"/>
              <a:t>a depletion region around</a:t>
            </a:r>
            <a:r>
              <a:rPr lang="ar-EG" b="1" dirty="0"/>
              <a:t> </a:t>
            </a:r>
            <a:r>
              <a:rPr lang="en-US" b="1" dirty="0"/>
              <a:t>the junction.</a:t>
            </a:r>
          </a:p>
        </p:txBody>
      </p:sp>
    </p:spTree>
    <p:extLst>
      <p:ext uri="{BB962C8B-B14F-4D97-AF65-F5344CB8AC3E}">
        <p14:creationId xmlns:p14="http://schemas.microsoft.com/office/powerpoint/2010/main" val="3576394334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DE47F-86A2-954F-9640-49352C184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Diodes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131096-88B4-0400-BB29-4DA510867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2838"/>
            <a:ext cx="10515600" cy="4351338"/>
          </a:xfrm>
        </p:spPr>
        <p:txBody>
          <a:bodyPr/>
          <a:lstStyle/>
          <a:p>
            <a:r>
              <a:rPr lang="en-US" dirty="0"/>
              <a:t>The diode is a 2-terminal device.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3EFF31-51B2-9BC5-47AF-A8B1A3101B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124" y="2192683"/>
            <a:ext cx="2834886" cy="210330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E385D92-6753-BFC0-8554-F610FBF803AA}"/>
              </a:ext>
            </a:extLst>
          </p:cNvPr>
          <p:cNvSpPr txBox="1"/>
          <p:nvPr/>
        </p:nvSpPr>
        <p:spPr>
          <a:xfrm>
            <a:off x="5963695" y="2816569"/>
            <a:ext cx="6096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A diode ideally conducts in only</a:t>
            </a:r>
            <a:r>
              <a:rPr lang="ar-EG" sz="2800" dirty="0"/>
              <a:t> </a:t>
            </a:r>
            <a:r>
              <a:rPr lang="en-US" sz="2800" dirty="0"/>
              <a:t>one direction.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EDEA5A7-9BD3-B098-E6E2-659D4E14E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8181" y="3672099"/>
            <a:ext cx="5310132" cy="2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777156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4F39FBAD-6DD7-A5DD-A461-D35AE6239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757" y="778220"/>
            <a:ext cx="7210485" cy="490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94627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053BC-41F9-D4B0-CA7D-A3FE692C6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Diode Operating Conditions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023430-44B2-3C18-E6BE-48CE5116C5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3128" y="1825625"/>
            <a:ext cx="5468779" cy="2943020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A90F12C-EDAF-6FAF-1B81-519EFAD669D8}"/>
              </a:ext>
            </a:extLst>
          </p:cNvPr>
          <p:cNvSpPr txBox="1"/>
          <p:nvPr/>
        </p:nvSpPr>
        <p:spPr>
          <a:xfrm>
            <a:off x="1739517" y="5389376"/>
            <a:ext cx="450396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external voltage is applied: VD=0 V</a:t>
            </a:r>
            <a:endParaRPr lang="ar-E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 No current is flowing: ID=0 A</a:t>
            </a:r>
            <a:endParaRPr lang="ar-E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 Only a modest depletion region exists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142D5B7-EA97-74A8-87E1-5D87A2FAC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5105" y="4029088"/>
            <a:ext cx="2796782" cy="272057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440825D-0B99-2D0F-776D-FC4AD76E2F94}"/>
              </a:ext>
            </a:extLst>
          </p:cNvPr>
          <p:cNvSpPr txBox="1"/>
          <p:nvPr/>
        </p:nvSpPr>
        <p:spPr>
          <a:xfrm>
            <a:off x="668593" y="1690688"/>
            <a:ext cx="9832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No Bias</a:t>
            </a:r>
          </a:p>
        </p:txBody>
      </p:sp>
    </p:spTree>
    <p:extLst>
      <p:ext uri="{BB962C8B-B14F-4D97-AF65-F5344CB8AC3E}">
        <p14:creationId xmlns:p14="http://schemas.microsoft.com/office/powerpoint/2010/main" val="759537305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A6E79-4056-FF34-D553-A8581889B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Diode Operating Conditions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5B215DA-7945-0FA3-2B36-F01C8472BA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377" y="2666026"/>
            <a:ext cx="4633362" cy="390939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450EA6-E852-C9BB-0740-6D38B8A1F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9292" y="1690688"/>
            <a:ext cx="2758679" cy="22938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F662FDA-1077-3F4B-1B72-849324937B3B}"/>
              </a:ext>
            </a:extLst>
          </p:cNvPr>
          <p:cNvSpPr txBox="1"/>
          <p:nvPr/>
        </p:nvSpPr>
        <p:spPr>
          <a:xfrm>
            <a:off x="648930" y="2093811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External voltage is applied across the p-n junction in</a:t>
            </a:r>
            <a:r>
              <a:rPr lang="ar-EG" dirty="0"/>
              <a:t> </a:t>
            </a:r>
            <a:r>
              <a:rPr lang="en-US" dirty="0"/>
              <a:t>the opposite polarity of the p- and n-type materials.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63A380-2073-A2DB-9343-9281E69FE60B}"/>
              </a:ext>
            </a:extLst>
          </p:cNvPr>
          <p:cNvSpPr txBox="1"/>
          <p:nvPr/>
        </p:nvSpPr>
        <p:spPr>
          <a:xfrm>
            <a:off x="6184490" y="4632041"/>
            <a:ext cx="580713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reverse voltage causes the</a:t>
            </a:r>
            <a:r>
              <a:rPr lang="ar-EG" dirty="0"/>
              <a:t> </a:t>
            </a:r>
            <a:r>
              <a:rPr lang="en-US" dirty="0"/>
              <a:t>depletion region to widen.</a:t>
            </a:r>
            <a:endParaRPr lang="ar-E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electrons in the n-type material</a:t>
            </a:r>
            <a:r>
              <a:rPr lang="ar-EG" dirty="0"/>
              <a:t> </a:t>
            </a:r>
            <a:r>
              <a:rPr lang="en-US" dirty="0"/>
              <a:t>are attracted toward the positive</a:t>
            </a:r>
            <a:r>
              <a:rPr lang="ar-EG" dirty="0"/>
              <a:t> </a:t>
            </a:r>
            <a:r>
              <a:rPr lang="en-US" dirty="0"/>
              <a:t>terminal of the voltage source.</a:t>
            </a:r>
            <a:endParaRPr lang="ar-E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holes in the p-type material are</a:t>
            </a:r>
            <a:r>
              <a:rPr lang="ar-EG" dirty="0"/>
              <a:t> </a:t>
            </a:r>
            <a:r>
              <a:rPr lang="en-US" dirty="0"/>
              <a:t>attracted toward the negative</a:t>
            </a:r>
            <a:r>
              <a:rPr lang="ar-EG" dirty="0"/>
              <a:t> </a:t>
            </a:r>
            <a:r>
              <a:rPr lang="en-US" dirty="0"/>
              <a:t>terminal of the voltage source.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66FD8F-030D-45E1-3E10-10F62B97CEB3}"/>
              </a:ext>
            </a:extLst>
          </p:cNvPr>
          <p:cNvSpPr txBox="1"/>
          <p:nvPr/>
        </p:nvSpPr>
        <p:spPr>
          <a:xfrm>
            <a:off x="668593" y="1690688"/>
            <a:ext cx="21925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Reverse Bias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555805010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43521-7E29-4068-1EA9-EBBBDEFA3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Diode Operating Conditions</a:t>
            </a:r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392FAAD-6F8F-0EC6-547F-037B1604FD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7754" y="3429000"/>
            <a:ext cx="3828957" cy="2578510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6B33FB-D222-B4C0-FBAE-B2BD46B764AB}"/>
              </a:ext>
            </a:extLst>
          </p:cNvPr>
          <p:cNvSpPr txBox="1"/>
          <p:nvPr/>
        </p:nvSpPr>
        <p:spPr>
          <a:xfrm>
            <a:off x="383458" y="2238581"/>
            <a:ext cx="53290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External voltage is applied across the p-n junction in</a:t>
            </a:r>
            <a:r>
              <a:rPr lang="ar-EG" dirty="0"/>
              <a:t> </a:t>
            </a:r>
            <a:r>
              <a:rPr lang="en-US" dirty="0"/>
              <a:t>the same polarity as the p- and n-type materials.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0CE038-9BE5-9E2C-BB62-F834FB8E919F}"/>
              </a:ext>
            </a:extLst>
          </p:cNvPr>
          <p:cNvSpPr txBox="1"/>
          <p:nvPr/>
        </p:nvSpPr>
        <p:spPr>
          <a:xfrm>
            <a:off x="5368413" y="4737949"/>
            <a:ext cx="609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forward voltage causes the</a:t>
            </a:r>
            <a:r>
              <a:rPr lang="ar-EG" dirty="0"/>
              <a:t> </a:t>
            </a:r>
            <a:r>
              <a:rPr lang="en-US" dirty="0"/>
              <a:t>depletion region to narrow.</a:t>
            </a:r>
            <a:endParaRPr lang="ar-E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electrons and holes are pushed</a:t>
            </a:r>
            <a:r>
              <a:rPr lang="ar-EG" dirty="0"/>
              <a:t> </a:t>
            </a:r>
            <a:r>
              <a:rPr lang="en-US" dirty="0"/>
              <a:t>toward the p-n junction.</a:t>
            </a:r>
            <a:endParaRPr lang="ar-E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electrons and holes have</a:t>
            </a:r>
            <a:r>
              <a:rPr lang="ar-EG" dirty="0"/>
              <a:t> </a:t>
            </a:r>
            <a:r>
              <a:rPr lang="en-US" dirty="0"/>
              <a:t>sufficient energy to cross the p-n</a:t>
            </a:r>
            <a:r>
              <a:rPr lang="ar-EG" dirty="0"/>
              <a:t> </a:t>
            </a:r>
            <a:r>
              <a:rPr lang="en-US" dirty="0"/>
              <a:t>junction.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B419115-937A-F0EB-06AB-3DD42BC9E7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1074" y="1557867"/>
            <a:ext cx="2832566" cy="29950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067F8D6-32BE-D86F-80B3-ECC0EE2DB566}"/>
              </a:ext>
            </a:extLst>
          </p:cNvPr>
          <p:cNvSpPr txBox="1"/>
          <p:nvPr/>
        </p:nvSpPr>
        <p:spPr>
          <a:xfrm>
            <a:off x="668593" y="1690688"/>
            <a:ext cx="16419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Forward Bias</a:t>
            </a:r>
            <a:r>
              <a:rPr lang="ar-EG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72615888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00657-EBEF-AE02-2EEE-A811BAD7D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Actual Diode Characteristics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24CB1E1-F642-4C8B-FBB2-85358E4B70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82758" y="1494503"/>
            <a:ext cx="5528858" cy="4998371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149553-2B56-3F18-A4EC-06878ABFD631}"/>
              </a:ext>
            </a:extLst>
          </p:cNvPr>
          <p:cNvSpPr txBox="1"/>
          <p:nvPr/>
        </p:nvSpPr>
        <p:spPr>
          <a:xfrm>
            <a:off x="707922" y="1946391"/>
            <a:ext cx="385424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Note the regions for no</a:t>
            </a:r>
            <a:r>
              <a:rPr lang="ar-EG" dirty="0"/>
              <a:t> </a:t>
            </a:r>
            <a:r>
              <a:rPr lang="en-US" dirty="0"/>
              <a:t>bias, reverse bias, and</a:t>
            </a:r>
            <a:r>
              <a:rPr lang="ar-EG" dirty="0"/>
              <a:t> </a:t>
            </a:r>
            <a:r>
              <a:rPr lang="en-US" dirty="0"/>
              <a:t>forward bias</a:t>
            </a:r>
            <a:r>
              <a:rPr lang="ar-EG" dirty="0"/>
              <a:t> </a:t>
            </a:r>
            <a:r>
              <a:rPr lang="en-US" dirty="0"/>
              <a:t>conditions.</a:t>
            </a:r>
            <a:endParaRPr lang="ar-EG" dirty="0"/>
          </a:p>
          <a:p>
            <a:endParaRPr lang="ar-EG" dirty="0"/>
          </a:p>
          <a:p>
            <a:r>
              <a:rPr lang="en-US" dirty="0"/>
              <a:t>Carefully note the scale</a:t>
            </a:r>
            <a:r>
              <a:rPr lang="ar-EG" dirty="0"/>
              <a:t> </a:t>
            </a:r>
            <a:r>
              <a:rPr lang="en-US" dirty="0"/>
              <a:t>for each of these</a:t>
            </a:r>
            <a:r>
              <a:rPr lang="ar-EG" dirty="0"/>
              <a:t> </a:t>
            </a:r>
            <a:r>
              <a:rPr lang="en-US" dirty="0"/>
              <a:t>conditions.</a:t>
            </a:r>
            <a:endParaRPr lang="ar-EG" dirty="0"/>
          </a:p>
          <a:p>
            <a:r>
              <a:rPr lang="en-US" dirty="0"/>
              <a:t>The reverse saturation</a:t>
            </a:r>
            <a:r>
              <a:rPr lang="ar-EG" dirty="0"/>
              <a:t> </a:t>
            </a:r>
            <a:r>
              <a:rPr lang="en-US" dirty="0"/>
              <a:t>current is seldom more</a:t>
            </a:r>
            <a:r>
              <a:rPr lang="ar-EG" dirty="0"/>
              <a:t> </a:t>
            </a:r>
            <a:r>
              <a:rPr lang="en-US" dirty="0"/>
              <a:t>than a few microamperes.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F426D0B-61CF-F9BF-3FA2-99190954CE72}"/>
                  </a:ext>
                </a:extLst>
              </p:cNvPr>
              <p:cNvSpPr txBox="1"/>
              <p:nvPr/>
            </p:nvSpPr>
            <p:spPr>
              <a:xfrm>
                <a:off x="707922" y="4744064"/>
                <a:ext cx="1837683" cy="4361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</m:den>
                          </m:f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F426D0B-61CF-F9BF-3FA2-99190954CE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922" y="4744064"/>
                <a:ext cx="1837683" cy="4361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F4E8E65-31D4-FBD0-1531-E1492CE43A3D}"/>
                  </a:ext>
                </a:extLst>
              </p:cNvPr>
              <p:cNvSpPr txBox="1"/>
              <p:nvPr/>
            </p:nvSpPr>
            <p:spPr>
              <a:xfrm>
                <a:off x="707922" y="5850016"/>
                <a:ext cx="893321" cy="5652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𝐾𝑇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F4E8E65-31D4-FBD0-1531-E1492CE43A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922" y="5850016"/>
                <a:ext cx="893321" cy="5652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4407389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F5531-10BA-C361-FA19-69B2C58BC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Diode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85705E-051E-8B0C-BD98-2A95F558939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44910" y="2582709"/>
                <a:ext cx="10515600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/>
                  <a:t>Where</a:t>
                </a:r>
              </a:p>
              <a:p>
                <a:pPr marL="0" indent="0">
                  <a:buNone/>
                </a:pPr>
                <a:r>
                  <a:rPr lang="en-US" sz="1800" dirty="0"/>
                  <a:t>VT is called the thermal voltage.</a:t>
                </a:r>
              </a:p>
              <a:p>
                <a:pPr marL="0" indent="0">
                  <a:buNone/>
                </a:pPr>
                <a:r>
                  <a:rPr lang="en-US" sz="1800" dirty="0"/>
                  <a:t>Is : is the reverse saturation current.</a:t>
                </a:r>
              </a:p>
              <a:p>
                <a:pPr marL="0" indent="0">
                  <a:buNone/>
                </a:pPr>
                <a:r>
                  <a:rPr lang="en-US" sz="1800" dirty="0"/>
                  <a:t>VD : is the applied forward-bias voltage across the diode.</a:t>
                </a:r>
              </a:p>
              <a:p>
                <a:pPr marL="0" indent="0">
                  <a:buNone/>
                </a:pPr>
                <a:r>
                  <a:rPr lang="en-US" sz="1800" dirty="0"/>
                  <a:t>n: is a factor function of operation conditions and physical construction. It has range between 1 and 2. assume n =1 unless otherwise noted.</a:t>
                </a:r>
              </a:p>
              <a:p>
                <a:pPr marL="0" indent="0">
                  <a:buNone/>
                </a:pPr>
                <a:r>
                  <a:rPr lang="en-US" sz="1800" dirty="0"/>
                  <a:t>K: is </a:t>
                </a:r>
                <a:r>
                  <a:rPr lang="en-US" sz="1800" dirty="0" err="1"/>
                  <a:t>Boltzman's</a:t>
                </a:r>
                <a:r>
                  <a:rPr lang="en-US" sz="1800" dirty="0"/>
                  <a:t> constant</a:t>
                </a:r>
                <a14:m>
                  <m:oMath xmlns:m="http://schemas.openxmlformats.org/officeDocument/2006/math">
                    <m:r>
                      <a:rPr lang="en-US" sz="18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180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>
                        <a:latin typeface="Cambria Math" panose="02040503050406030204" pitchFamily="18" charset="0"/>
                      </a:rPr>
                      <m:t>38</m:t>
                    </m:r>
                    <m:r>
                      <a:rPr lang="en-US" sz="1800">
                        <a:latin typeface="Cambria Math" panose="02040503050406030204" pitchFamily="18" charset="0"/>
                      </a:rPr>
                      <m:t>∗</m:t>
                    </m:r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80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800">
                            <a:latin typeface="Cambria Math" panose="02040503050406030204" pitchFamily="18" charset="0"/>
                          </a:rPr>
                          <m:t>23</m:t>
                        </m:r>
                      </m:sup>
                    </m:sSup>
                  </m:oMath>
                </a14:m>
                <a:endParaRPr lang="en-US" sz="1800" dirty="0"/>
              </a:p>
              <a:p>
                <a:pPr marL="0" indent="0">
                  <a:buNone/>
                </a:pPr>
                <a:r>
                  <a:rPr lang="en-US" sz="1800" dirty="0"/>
                  <a:t>T: is temperature in kelvins = 273+temperature in C.</a:t>
                </a:r>
              </a:p>
              <a:p>
                <a:pPr marL="0" indent="0">
                  <a:buNone/>
                </a:pPr>
                <a:r>
                  <a:rPr lang="en-US" sz="1800" dirty="0"/>
                  <a:t>q: is the magnitude of electron charge</a:t>
                </a:r>
                <a14:m>
                  <m:oMath xmlns:m="http://schemas.openxmlformats.org/officeDocument/2006/math">
                    <m:r>
                      <a:rPr lang="en-US" sz="180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180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1800">
                        <a:latin typeface="Cambria Math" panose="02040503050406030204" pitchFamily="18" charset="0"/>
                      </a:rPr>
                      <m:t>∗</m:t>
                    </m:r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80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800">
                            <a:latin typeface="Cambria Math" panose="02040503050406030204" pitchFamily="18" charset="0"/>
                          </a:rPr>
                          <m:t>19</m:t>
                        </m:r>
                      </m:sup>
                    </m:sSup>
                    <m:r>
                      <a:rPr lang="en-US" sz="18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c.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85705E-051E-8B0C-BD98-2A95F55893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4910" y="2582709"/>
                <a:ext cx="10515600" cy="4351338"/>
              </a:xfrm>
              <a:blipFill>
                <a:blip r:embed="rId2"/>
                <a:stretch>
                  <a:fillRect l="-522" t="-14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7502C37-45E8-96CD-3899-8EADA45AB9FF}"/>
                  </a:ext>
                </a:extLst>
              </p:cNvPr>
              <p:cNvSpPr txBox="1"/>
              <p:nvPr/>
            </p:nvSpPr>
            <p:spPr>
              <a:xfrm>
                <a:off x="7944464" y="1321497"/>
                <a:ext cx="1837683" cy="4361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</m:den>
                          </m:f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7502C37-45E8-96CD-3899-8EADA45AB9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4464" y="1321497"/>
                <a:ext cx="1837683" cy="4361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2DE6713-3250-ECEF-3006-B6E096231DD6}"/>
                  </a:ext>
                </a:extLst>
              </p:cNvPr>
              <p:cNvSpPr txBox="1"/>
              <p:nvPr/>
            </p:nvSpPr>
            <p:spPr>
              <a:xfrm>
                <a:off x="8416644" y="2017490"/>
                <a:ext cx="893321" cy="5652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𝐾𝑇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2DE6713-3250-ECEF-3006-B6E096231D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6644" y="2017490"/>
                <a:ext cx="893321" cy="5652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5579377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964</Words>
  <Application>Microsoft Office PowerPoint</Application>
  <PresentationFormat>Widescreen</PresentationFormat>
  <Paragraphs>107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Aptos</vt:lpstr>
      <vt:lpstr>Aptos Display</vt:lpstr>
      <vt:lpstr>Arial</vt:lpstr>
      <vt:lpstr>Cambria Math</vt:lpstr>
      <vt:lpstr>Office Theme</vt:lpstr>
      <vt:lpstr>PowerPoint Presentation</vt:lpstr>
      <vt:lpstr>CHAPTER   1</vt:lpstr>
      <vt:lpstr>Semiconductor &amp; Diodes </vt:lpstr>
      <vt:lpstr>Semiconductor Materials: Ge, Si, and GaAs</vt:lpstr>
      <vt:lpstr>Atomic Structure</vt:lpstr>
      <vt:lpstr>Atomic Structure</vt:lpstr>
      <vt:lpstr>Covalent Bonding</vt:lpstr>
      <vt:lpstr>Covalent Bonding</vt:lpstr>
      <vt:lpstr>Energy Levels</vt:lpstr>
      <vt:lpstr>Energy Levels</vt:lpstr>
      <vt:lpstr>n-Type and p-Type materials</vt:lpstr>
      <vt:lpstr>n-Type and p-Type materials</vt:lpstr>
      <vt:lpstr>n-Type and p-Type materials</vt:lpstr>
      <vt:lpstr>Majority and Minority carriers</vt:lpstr>
      <vt:lpstr>p-n Junctions</vt:lpstr>
      <vt:lpstr>p-n Junctions</vt:lpstr>
      <vt:lpstr>Diodes</vt:lpstr>
      <vt:lpstr>PowerPoint Presentation</vt:lpstr>
      <vt:lpstr>Diode Operating Conditions</vt:lpstr>
      <vt:lpstr>Diode Operating Conditions</vt:lpstr>
      <vt:lpstr>Diode Operating Conditions</vt:lpstr>
      <vt:lpstr>Actual Diode Characteristics</vt:lpstr>
      <vt:lpstr>Diode equation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ahmed mahdy</dc:creator>
  <cp:lastModifiedBy>ahmed mahdy</cp:lastModifiedBy>
  <cp:revision>8</cp:revision>
  <dcterms:created xsi:type="dcterms:W3CDTF">2025-06-09T08:36:20Z</dcterms:created>
  <dcterms:modified xsi:type="dcterms:W3CDTF">2025-06-16T04:00:00Z</dcterms:modified>
</cp:coreProperties>
</file>